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0" r:id="rId5"/>
    <p:sldId id="280" r:id="rId6"/>
    <p:sldId id="262" r:id="rId7"/>
    <p:sldId id="263" r:id="rId8"/>
    <p:sldId id="264" r:id="rId9"/>
    <p:sldId id="265" r:id="rId10"/>
    <p:sldId id="273" r:id="rId11"/>
    <p:sldId id="281" r:id="rId12"/>
    <p:sldId id="282" r:id="rId13"/>
    <p:sldId id="283" r:id="rId14"/>
    <p:sldId id="284" r:id="rId15"/>
    <p:sldId id="285" r:id="rId16"/>
    <p:sldId id="287" r:id="rId17"/>
    <p:sldId id="288" r:id="rId18"/>
    <p:sldId id="289" r:id="rId19"/>
    <p:sldId id="291" r:id="rId20"/>
    <p:sldId id="293"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CCECFF"/>
    <a:srgbClr val="CCFFFF"/>
    <a:srgbClr val="FF3300"/>
    <a:srgbClr val="0033CC"/>
    <a:srgbClr val="0000FF"/>
    <a:srgbClr val="0099FF"/>
    <a:srgbClr val="66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1188"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ru-RU"/>
          </a:p>
        </p:txBody>
      </p:sp>
      <p:sp>
        <p:nvSpPr>
          <p:cNvPr id="717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ru-RU"/>
          </a:p>
        </p:txBody>
      </p:sp>
      <p:sp>
        <p:nvSpPr>
          <p:cNvPr id="2253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717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ru-RU"/>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605CF6EE-BA8F-4863-86B1-C3BAFC2FB1D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3E038BC1-E5F7-4753-97C1-802AB60411D0}" type="slidenum">
              <a:rPr lang="ru-RU"/>
              <a:pPr/>
              <a:t>2</a:t>
            </a:fld>
            <a:endParaRPr lang="ru-RU"/>
          </a:p>
        </p:txBody>
      </p:sp>
      <p:sp>
        <p:nvSpPr>
          <p:cNvPr id="23555" name="Rectangle 2"/>
          <p:cNvSpPr>
            <a:spLocks noRo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B2A9585-DC59-461B-8314-437530BA931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9AD5462-085B-4770-A46B-A0C03AB96AA0}"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9EBDF44-6156-4B95-ADE1-C568E4521C57}"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70EE5BD-6752-46B5-93F6-E1CEE63B4FC9}"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Заголовок, объект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C916031E-087E-499A-88A1-DC10EAECCA02}"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1B22392-A4B8-4AEB-8C83-D180AA607BED}"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A4F4F3C-9DCE-4A62-BBDD-A20A474ED0FD}"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8F9A60A1-FAF7-4F98-9119-869201B6F35B}"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C680192-5BAA-4AF7-B37F-8C8AD09C3FD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16E04C2-403E-4F5B-B7F6-C5D681A125CF}"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1E8EC35-6031-4A44-9A2E-55A7267E83A8}"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583C029D-7D92-4D6A-A06D-EF70EED4A6D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7A26F10-D47E-4D0E-AB62-8221A02C553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C317E87F-B5B2-4488-A566-F5D13246676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DAAEB7A-F381-43CA-9612-5E5675692E64}"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A691A74-569F-4722-A4F2-FB2F600CCCBF}"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FFFF"/>
            </a:gs>
            <a:gs pos="100000">
              <a:srgbClr val="66FFFF"/>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DFF6CF0D-E0D9-4EE3-80A3-64B5A61FE03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p:txBody>
          <a:bodyPr/>
          <a:lstStyle/>
          <a:p>
            <a:pPr eaLnBrk="1" hangingPunct="1">
              <a:lnSpc>
                <a:spcPct val="80000"/>
              </a:lnSpc>
            </a:pPr>
            <a:r>
              <a:rPr lang="ru-RU" sz="2400" b="1" smtClean="0"/>
              <a:t>Учитель физики</a:t>
            </a:r>
          </a:p>
          <a:p>
            <a:pPr eaLnBrk="1" hangingPunct="1">
              <a:lnSpc>
                <a:spcPct val="80000"/>
              </a:lnSpc>
            </a:pPr>
            <a:r>
              <a:rPr lang="ru-RU" sz="2400" b="1" smtClean="0"/>
              <a:t>МБОУ СОШ №67</a:t>
            </a:r>
          </a:p>
          <a:p>
            <a:pPr eaLnBrk="1" hangingPunct="1">
              <a:lnSpc>
                <a:spcPct val="80000"/>
              </a:lnSpc>
            </a:pPr>
            <a:r>
              <a:rPr lang="ru-RU" sz="2400" b="1" smtClean="0"/>
              <a:t>г. Краснодара</a:t>
            </a:r>
          </a:p>
          <a:p>
            <a:pPr eaLnBrk="1" hangingPunct="1">
              <a:lnSpc>
                <a:spcPct val="80000"/>
              </a:lnSpc>
            </a:pPr>
            <a:r>
              <a:rPr lang="ru-RU" sz="2400" b="1" smtClean="0"/>
              <a:t>Данилкова Светлана Петровна</a:t>
            </a:r>
          </a:p>
        </p:txBody>
      </p:sp>
      <p:sp>
        <p:nvSpPr>
          <p:cNvPr id="2052" name="WordArt 4"/>
          <p:cNvSpPr>
            <a:spLocks noChangeArrowheads="1" noChangeShapeType="1" noTextEdit="1"/>
          </p:cNvSpPr>
          <p:nvPr/>
        </p:nvSpPr>
        <p:spPr bwMode="auto">
          <a:xfrm>
            <a:off x="1214438" y="981075"/>
            <a:ext cx="7143750" cy="2074863"/>
          </a:xfrm>
          <a:prstGeom prst="rect">
            <a:avLst/>
          </a:prstGeom>
        </p:spPr>
        <p:txBody>
          <a:bodyPr wrap="none" fromWordArt="1">
            <a:prstTxWarp prst="textPlain">
              <a:avLst>
                <a:gd name="adj" fmla="val 50000"/>
              </a:avLst>
            </a:prstTxWarp>
          </a:bodyPr>
          <a:lstStyle/>
          <a:p>
            <a:pPr algn="ctr"/>
            <a:r>
              <a:rPr lang="ru-RU"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Unicode MS"/>
                <a:ea typeface="Arial Unicode MS"/>
                <a:cs typeface="Arial Unicode MS"/>
              </a:rPr>
              <a:t>Проектная деятельность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p:cTn id="7" dur="500" fill="hold"/>
                                        <p:tgtEl>
                                          <p:spTgt spid="2052"/>
                                        </p:tgtEl>
                                        <p:attrNameLst>
                                          <p:attrName>ppt_w</p:attrName>
                                        </p:attrNameLst>
                                      </p:cBhvr>
                                      <p:tavLst>
                                        <p:tav tm="0">
                                          <p:val>
                                            <p:fltVal val="0"/>
                                          </p:val>
                                        </p:tav>
                                        <p:tav tm="100000">
                                          <p:val>
                                            <p:strVal val="#ppt_w"/>
                                          </p:val>
                                        </p:tav>
                                      </p:tavLst>
                                    </p:anim>
                                    <p:anim calcmode="lin" valueType="num">
                                      <p:cBhvr>
                                        <p:cTn id="8" dur="500" fill="hold"/>
                                        <p:tgtEl>
                                          <p:spTgt spid="2052"/>
                                        </p:tgtEl>
                                        <p:attrNameLst>
                                          <p:attrName>ppt_h</p:attrName>
                                        </p:attrNameLst>
                                      </p:cBhvr>
                                      <p:tavLst>
                                        <p:tav tm="0">
                                          <p:val>
                                            <p:fltVal val="0"/>
                                          </p:val>
                                        </p:tav>
                                        <p:tav tm="100000">
                                          <p:val>
                                            <p:strVal val="#ppt_h"/>
                                          </p:val>
                                        </p:tav>
                                      </p:tavLst>
                                    </p:anim>
                                    <p:animEffect transition="in" filter="fade">
                                      <p:cBhvr>
                                        <p:cTn id="9" dur="500"/>
                                        <p:tgtEl>
                                          <p:spTgt spid="205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051">
                                            <p:txEl>
                                              <p:pRg st="0" end="0"/>
                                            </p:txEl>
                                          </p:spTgt>
                                        </p:tgtEl>
                                        <p:attrNameLst>
                                          <p:attrName>style.visibility</p:attrName>
                                        </p:attrNameLst>
                                      </p:cBhvr>
                                      <p:to>
                                        <p:strVal val="visible"/>
                                      </p:to>
                                    </p:set>
                                    <p:animEffect transition="in" filter="fade">
                                      <p:cBhvr>
                                        <p:cTn id="13" dur="1000"/>
                                        <p:tgtEl>
                                          <p:spTgt spid="2051">
                                            <p:txEl>
                                              <p:pRg st="0" end="0"/>
                                            </p:txEl>
                                          </p:spTgt>
                                        </p:tgtEl>
                                      </p:cBhvr>
                                    </p:animEffect>
                                    <p:anim calcmode="lin" valueType="num">
                                      <p:cBhvr>
                                        <p:cTn id="14" dur="1000" fill="hold"/>
                                        <p:tgtEl>
                                          <p:spTgt spid="2051">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051">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051">
                                            <p:txEl>
                                              <p:pRg st="1" end="1"/>
                                            </p:txEl>
                                          </p:spTgt>
                                        </p:tgtEl>
                                        <p:attrNameLst>
                                          <p:attrName>style.visibility</p:attrName>
                                        </p:attrNameLst>
                                      </p:cBhvr>
                                      <p:to>
                                        <p:strVal val="visible"/>
                                      </p:to>
                                    </p:set>
                                    <p:animEffect transition="in" filter="fade">
                                      <p:cBhvr>
                                        <p:cTn id="18" dur="1000"/>
                                        <p:tgtEl>
                                          <p:spTgt spid="2051">
                                            <p:txEl>
                                              <p:pRg st="1" end="1"/>
                                            </p:txEl>
                                          </p:spTgt>
                                        </p:tgtEl>
                                      </p:cBhvr>
                                    </p:animEffect>
                                    <p:anim calcmode="lin" valueType="num">
                                      <p:cBhvr>
                                        <p:cTn id="19"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2051">
                                            <p:txEl>
                                              <p:pRg st="1" end="1"/>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051">
                                            <p:txEl>
                                              <p:pRg st="2" end="2"/>
                                            </p:txEl>
                                          </p:spTgt>
                                        </p:tgtEl>
                                        <p:attrNameLst>
                                          <p:attrName>style.visibility</p:attrName>
                                        </p:attrNameLst>
                                      </p:cBhvr>
                                      <p:to>
                                        <p:strVal val="visible"/>
                                      </p:to>
                                    </p:set>
                                    <p:animEffect transition="in" filter="fade">
                                      <p:cBhvr>
                                        <p:cTn id="23" dur="1000"/>
                                        <p:tgtEl>
                                          <p:spTgt spid="2051">
                                            <p:txEl>
                                              <p:pRg st="2" end="2"/>
                                            </p:txEl>
                                          </p:spTgt>
                                        </p:tgtEl>
                                      </p:cBhvr>
                                    </p:animEffect>
                                    <p:anim calcmode="lin" valueType="num">
                                      <p:cBhvr>
                                        <p:cTn id="24"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2051">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051">
                                            <p:txEl>
                                              <p:pRg st="3" end="3"/>
                                            </p:txEl>
                                          </p:spTgt>
                                        </p:tgtEl>
                                        <p:attrNameLst>
                                          <p:attrName>style.visibility</p:attrName>
                                        </p:attrNameLst>
                                      </p:cBhvr>
                                      <p:to>
                                        <p:strVal val="visible"/>
                                      </p:to>
                                    </p:set>
                                    <p:animEffect transition="in" filter="fade">
                                      <p:cBhvr>
                                        <p:cTn id="28" dur="1000"/>
                                        <p:tgtEl>
                                          <p:spTgt spid="2051">
                                            <p:txEl>
                                              <p:pRg st="3" end="3"/>
                                            </p:txEl>
                                          </p:spTgt>
                                        </p:tgtEl>
                                      </p:cBhvr>
                                    </p:animEffect>
                                    <p:anim calcmode="lin" valueType="num">
                                      <p:cBhvr>
                                        <p:cTn id="29"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ru-RU" sz="4800" b="1" i="1" smtClean="0">
                <a:solidFill>
                  <a:srgbClr val="0000FF"/>
                </a:solidFill>
              </a:rPr>
              <a:t>Защита проектов !</a:t>
            </a:r>
          </a:p>
        </p:txBody>
      </p:sp>
      <p:sp>
        <p:nvSpPr>
          <p:cNvPr id="11267" name="Текст 7"/>
          <p:cNvSpPr>
            <a:spLocks noGrp="1"/>
          </p:cNvSpPr>
          <p:nvPr>
            <p:ph type="body" sz="half" idx="1"/>
          </p:nvPr>
        </p:nvSpPr>
        <p:spPr/>
        <p:txBody>
          <a:bodyPr/>
          <a:lstStyle/>
          <a:p>
            <a:pPr eaLnBrk="1" hangingPunct="1"/>
            <a:r>
              <a:rPr lang="ru-RU" sz="2800" smtClean="0"/>
              <a:t>Когда все работы были завершены, мы провели защиту проектов. Пригласили гостей: родителей, учителей и младших школьников. Вот некоторые кадры этого мероприятия.</a:t>
            </a:r>
          </a:p>
          <a:p>
            <a:pPr eaLnBrk="1" hangingPunct="1"/>
            <a:endParaRPr lang="ru-RU" smtClean="0"/>
          </a:p>
        </p:txBody>
      </p:sp>
      <p:pic>
        <p:nvPicPr>
          <p:cNvPr id="11268" name="Picture 10" descr="C:\Users\Интернет\Pictures\проектная деятельность\DSC01444.JPG"/>
          <p:cNvPicPr>
            <a:picLocks noChangeAspect="1" noChangeArrowheads="1"/>
          </p:cNvPicPr>
          <p:nvPr/>
        </p:nvPicPr>
        <p:blipFill>
          <a:blip r:embed="rId2"/>
          <a:srcRect/>
          <a:stretch>
            <a:fillRect/>
          </a:stretch>
        </p:blipFill>
        <p:spPr bwMode="auto">
          <a:xfrm>
            <a:off x="4643438" y="1357313"/>
            <a:ext cx="4286250" cy="5000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with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strips(upRight)">
                                      <p:cBhvr>
                                        <p:cTn id="7" dur="500"/>
                                        <p:tgtEl>
                                          <p:spTgt spid="54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Интернет\Pictures\проектная деятельность\DSC01448.JPG"/>
          <p:cNvPicPr>
            <a:picLocks noChangeAspect="1" noChangeArrowheads="1"/>
          </p:cNvPicPr>
          <p:nvPr/>
        </p:nvPicPr>
        <p:blipFill>
          <a:blip r:embed="rId2"/>
          <a:srcRect/>
          <a:stretch>
            <a:fillRect/>
          </a:stretch>
        </p:blipFill>
        <p:spPr bwMode="auto">
          <a:xfrm>
            <a:off x="357188" y="500063"/>
            <a:ext cx="8143875"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p:txBody>
          <a:bodyPr/>
          <a:lstStyle/>
          <a:p>
            <a:pPr eaLnBrk="1" hangingPunct="1"/>
            <a:endParaRPr lang="ru-RU" smtClean="0"/>
          </a:p>
        </p:txBody>
      </p:sp>
      <p:pic>
        <p:nvPicPr>
          <p:cNvPr id="13315" name="Picture 2" descr="C:\Users\Интернет\Pictures\проектная деятельность\DSC01445.JPG"/>
          <p:cNvPicPr>
            <a:picLocks noChangeAspect="1" noChangeArrowheads="1"/>
          </p:cNvPicPr>
          <p:nvPr/>
        </p:nvPicPr>
        <p:blipFill>
          <a:blip r:embed="rId2"/>
          <a:srcRect/>
          <a:stretch>
            <a:fillRect/>
          </a:stretch>
        </p:blipFill>
        <p:spPr bwMode="auto">
          <a:xfrm>
            <a:off x="357188" y="1285875"/>
            <a:ext cx="8286750" cy="5357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p:txBody>
          <a:bodyPr/>
          <a:lstStyle/>
          <a:p>
            <a:pPr eaLnBrk="1" hangingPunct="1"/>
            <a:endParaRPr lang="ru-RU" smtClean="0"/>
          </a:p>
        </p:txBody>
      </p:sp>
      <p:pic>
        <p:nvPicPr>
          <p:cNvPr id="14339" name="Picture 2" descr="C:\Users\Интернет\Pictures\проектная деятельность\DSC01453.JPG"/>
          <p:cNvPicPr>
            <a:picLocks noChangeAspect="1" noChangeArrowheads="1"/>
          </p:cNvPicPr>
          <p:nvPr/>
        </p:nvPicPr>
        <p:blipFill>
          <a:blip r:embed="rId2"/>
          <a:srcRect/>
          <a:stretch>
            <a:fillRect/>
          </a:stretch>
        </p:blipFill>
        <p:spPr bwMode="auto">
          <a:xfrm>
            <a:off x="571500" y="1143000"/>
            <a:ext cx="7929563" cy="5357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3"/>
          <p:cNvSpPr>
            <a:spLocks noGrp="1"/>
          </p:cNvSpPr>
          <p:nvPr>
            <p:ph type="title"/>
          </p:nvPr>
        </p:nvSpPr>
        <p:spPr>
          <a:xfrm>
            <a:off x="457200" y="273050"/>
            <a:ext cx="3008313" cy="2012950"/>
          </a:xfrm>
        </p:spPr>
        <p:txBody>
          <a:bodyPr/>
          <a:lstStyle/>
          <a:p>
            <a:pPr eaLnBrk="1" hangingPunct="1"/>
            <a:r>
              <a:rPr lang="ru-RU" sz="3200" i="1" smtClean="0">
                <a:solidFill>
                  <a:srgbClr val="0000FF"/>
                </a:solidFill>
              </a:rPr>
              <a:t>Что же там вырастили старшие ребята?</a:t>
            </a:r>
          </a:p>
        </p:txBody>
      </p:sp>
      <p:sp>
        <p:nvSpPr>
          <p:cNvPr id="15363" name="Содержимое 6"/>
          <p:cNvSpPr>
            <a:spLocks noGrp="1"/>
          </p:cNvSpPr>
          <p:nvPr>
            <p:ph idx="1"/>
          </p:nvPr>
        </p:nvSpPr>
        <p:spPr/>
        <p:txBody>
          <a:bodyPr/>
          <a:lstStyle/>
          <a:p>
            <a:pPr eaLnBrk="1" hangingPunct="1"/>
            <a:endParaRPr lang="ru-RU" smtClean="0"/>
          </a:p>
        </p:txBody>
      </p:sp>
      <p:sp>
        <p:nvSpPr>
          <p:cNvPr id="15364" name="Текст 7"/>
          <p:cNvSpPr>
            <a:spLocks noGrp="1"/>
          </p:cNvSpPr>
          <p:nvPr>
            <p:ph type="body" sz="half" idx="2"/>
          </p:nvPr>
        </p:nvSpPr>
        <p:spPr>
          <a:xfrm>
            <a:off x="457200" y="3143250"/>
            <a:ext cx="3008313" cy="2982913"/>
          </a:xfrm>
        </p:spPr>
        <p:txBody>
          <a:bodyPr/>
          <a:lstStyle/>
          <a:p>
            <a:pPr eaLnBrk="1" hangingPunct="1"/>
            <a:endParaRPr lang="ru-RU" smtClean="0"/>
          </a:p>
        </p:txBody>
      </p:sp>
      <p:pic>
        <p:nvPicPr>
          <p:cNvPr id="15365" name="Picture 2" descr="C:\Users\Интернет\Pictures\проектная деятельность\DSC01454.JPG"/>
          <p:cNvPicPr>
            <a:picLocks noChangeAspect="1" noChangeArrowheads="1"/>
          </p:cNvPicPr>
          <p:nvPr/>
        </p:nvPicPr>
        <p:blipFill>
          <a:blip r:embed="rId2" cstate="print"/>
          <a:srcRect/>
          <a:stretch>
            <a:fillRect/>
          </a:stretch>
        </p:blipFill>
        <p:spPr bwMode="auto">
          <a:xfrm>
            <a:off x="3857625" y="857250"/>
            <a:ext cx="4500563" cy="5715000"/>
          </a:xfrm>
          <a:prstGeom prst="rect">
            <a:avLst/>
          </a:prstGeom>
          <a:noFill/>
          <a:ln w="9525">
            <a:noFill/>
            <a:miter lim="800000"/>
            <a:headEnd/>
            <a:tailEnd/>
          </a:ln>
        </p:spPr>
      </p:pic>
      <p:pic>
        <p:nvPicPr>
          <p:cNvPr id="15366" name="Picture 3" descr="C:\Users\Интернет\Pictures\проектная деятельность\DSC01465.JPG"/>
          <p:cNvPicPr>
            <a:picLocks noChangeAspect="1" noChangeArrowheads="1"/>
          </p:cNvPicPr>
          <p:nvPr/>
        </p:nvPicPr>
        <p:blipFill>
          <a:blip r:embed="rId3"/>
          <a:srcRect/>
          <a:stretch>
            <a:fillRect/>
          </a:stretch>
        </p:blipFill>
        <p:spPr bwMode="auto">
          <a:xfrm>
            <a:off x="214313" y="2571750"/>
            <a:ext cx="3857625" cy="3857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title"/>
          </p:nvPr>
        </p:nvSpPr>
        <p:spPr/>
        <p:txBody>
          <a:bodyPr/>
          <a:lstStyle/>
          <a:p>
            <a:pPr eaLnBrk="1" hangingPunct="1"/>
            <a:r>
              <a:rPr lang="ru-RU" sz="3200" b="1" i="1" smtClean="0">
                <a:solidFill>
                  <a:srgbClr val="0000FF"/>
                </a:solidFill>
              </a:rPr>
              <a:t>Работа удалась – ученик доволен!</a:t>
            </a:r>
          </a:p>
        </p:txBody>
      </p:sp>
      <p:pic>
        <p:nvPicPr>
          <p:cNvPr id="16387" name="Picture 2" descr="C:\Users\Интернет\Pictures\проектная деятельность\DSC01458.JPG"/>
          <p:cNvPicPr>
            <a:picLocks noChangeAspect="1" noChangeArrowheads="1"/>
          </p:cNvPicPr>
          <p:nvPr/>
        </p:nvPicPr>
        <p:blipFill>
          <a:blip r:embed="rId2"/>
          <a:srcRect/>
          <a:stretch>
            <a:fillRect/>
          </a:stretch>
        </p:blipFill>
        <p:spPr bwMode="auto">
          <a:xfrm>
            <a:off x="1000125" y="1285875"/>
            <a:ext cx="7215188" cy="557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Интернет\Pictures\проектная деятельность\DSC01469.JPG"/>
          <p:cNvPicPr>
            <a:picLocks noChangeAspect="1" noChangeArrowheads="1"/>
          </p:cNvPicPr>
          <p:nvPr/>
        </p:nvPicPr>
        <p:blipFill>
          <a:blip r:embed="rId2"/>
          <a:srcRect/>
          <a:stretch>
            <a:fillRect/>
          </a:stretch>
        </p:blipFill>
        <p:spPr bwMode="auto">
          <a:xfrm>
            <a:off x="1071563" y="1285875"/>
            <a:ext cx="7643812" cy="5072063"/>
          </a:xfrm>
          <a:prstGeom prst="rect">
            <a:avLst/>
          </a:prstGeom>
          <a:noFill/>
          <a:ln w="9525">
            <a:noFill/>
            <a:miter lim="800000"/>
            <a:headEnd/>
            <a:tailEnd/>
          </a:ln>
        </p:spPr>
      </p:pic>
      <p:sp>
        <p:nvSpPr>
          <p:cNvPr id="17411" name="Заголовок 2"/>
          <p:cNvSpPr>
            <a:spLocks noGrp="1"/>
          </p:cNvSpPr>
          <p:nvPr>
            <p:ph type="title"/>
          </p:nvPr>
        </p:nvSpPr>
        <p:spPr/>
        <p:txBody>
          <a:bodyPr/>
          <a:lstStyle/>
          <a:p>
            <a:pPr eaLnBrk="1" hangingPunct="1"/>
            <a:r>
              <a:rPr lang="ru-RU" sz="3200" b="1" i="1" smtClean="0">
                <a:solidFill>
                  <a:srgbClr val="0000FF"/>
                </a:solidFill>
              </a:rPr>
              <a:t>Даже те ребята, которые не приняли участие в проекте были очень заинтересованы!</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Заголовок 1"/>
          <p:cNvSpPr>
            <a:spLocks noGrp="1"/>
          </p:cNvSpPr>
          <p:nvPr>
            <p:ph type="title"/>
          </p:nvPr>
        </p:nvSpPr>
        <p:spPr/>
        <p:txBody>
          <a:bodyPr/>
          <a:lstStyle/>
          <a:p>
            <a:pPr eaLnBrk="1" hangingPunct="1"/>
            <a:r>
              <a:rPr lang="ru-RU" sz="3600" b="1" i="1" smtClean="0">
                <a:solidFill>
                  <a:srgbClr val="0000FF"/>
                </a:solidFill>
              </a:rPr>
              <a:t>Такая физика останется в памяти!</a:t>
            </a:r>
          </a:p>
        </p:txBody>
      </p:sp>
      <p:pic>
        <p:nvPicPr>
          <p:cNvPr id="18435" name="Picture 2" descr="C:\Users\Интернет\Pictures\проектная деятельность\DSC01473.JPG"/>
          <p:cNvPicPr>
            <a:picLocks noChangeAspect="1" noChangeArrowheads="1"/>
          </p:cNvPicPr>
          <p:nvPr/>
        </p:nvPicPr>
        <p:blipFill>
          <a:blip r:embed="rId2"/>
          <a:srcRect/>
          <a:stretch>
            <a:fillRect/>
          </a:stretch>
        </p:blipFill>
        <p:spPr bwMode="auto">
          <a:xfrm>
            <a:off x="785813" y="1357313"/>
            <a:ext cx="7786687" cy="5000625"/>
          </a:xfrm>
          <a:prstGeom prst="rect">
            <a:avLst/>
          </a:prstGeom>
          <a:noFill/>
          <a:ln w="9525">
            <a:noFill/>
            <a:miter lim="800000"/>
            <a:headEnd/>
            <a:tailEnd/>
          </a:ln>
        </p:spPr>
      </p:pic>
      <p:pic>
        <p:nvPicPr>
          <p:cNvPr id="18436" name="Picture 2" descr="C:\Users\Интернет\Pictures\проектная деятельность\DSC01463.JPG"/>
          <p:cNvPicPr>
            <a:picLocks noChangeAspect="1" noChangeArrowheads="1"/>
          </p:cNvPicPr>
          <p:nvPr/>
        </p:nvPicPr>
        <p:blipFill>
          <a:blip r:embed="rId3"/>
          <a:srcRect/>
          <a:stretch>
            <a:fillRect/>
          </a:stretch>
        </p:blipFill>
        <p:spPr bwMode="auto">
          <a:xfrm>
            <a:off x="428625" y="1428750"/>
            <a:ext cx="3857625" cy="5072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Заголовок 1"/>
          <p:cNvSpPr>
            <a:spLocks noGrp="1"/>
          </p:cNvSpPr>
          <p:nvPr>
            <p:ph type="title"/>
          </p:nvPr>
        </p:nvSpPr>
        <p:spPr/>
        <p:txBody>
          <a:bodyPr/>
          <a:lstStyle/>
          <a:p>
            <a:pPr eaLnBrk="1" hangingPunct="1"/>
            <a:r>
              <a:rPr lang="ru-RU" sz="3600" b="1" i="1" smtClean="0">
                <a:solidFill>
                  <a:srgbClr val="0000FF"/>
                </a:solidFill>
              </a:rPr>
              <a:t>Защита проектов на школьном уровне</a:t>
            </a:r>
          </a:p>
        </p:txBody>
      </p:sp>
      <p:sp>
        <p:nvSpPr>
          <p:cNvPr id="19459" name="Содержимое 2"/>
          <p:cNvSpPr>
            <a:spLocks noGrp="1"/>
          </p:cNvSpPr>
          <p:nvPr>
            <p:ph sz="half" idx="1"/>
          </p:nvPr>
        </p:nvSpPr>
        <p:spPr/>
        <p:txBody>
          <a:bodyPr/>
          <a:lstStyle/>
          <a:p>
            <a:pPr eaLnBrk="1" hangingPunct="1"/>
            <a:r>
              <a:rPr lang="ru-RU" sz="2400" smtClean="0"/>
              <a:t>У нас в школе появилась традиция. 12 апреля – день космонавтики и к этому дню мы готовимся всем школьным коллективом. У нас проходит конкурс на лучшую проектную работу.  Мы собираемся и слушаем выступления всех детей, которые подготовили свои работы.</a:t>
            </a:r>
          </a:p>
        </p:txBody>
      </p:sp>
      <p:sp>
        <p:nvSpPr>
          <p:cNvPr id="19460" name="Текст 3"/>
          <p:cNvSpPr>
            <a:spLocks noGrp="1"/>
          </p:cNvSpPr>
          <p:nvPr>
            <p:ph type="body" sz="half" idx="2"/>
          </p:nvPr>
        </p:nvSpPr>
        <p:spPr/>
        <p:txBody>
          <a:bodyPr/>
          <a:lstStyle/>
          <a:p>
            <a:pPr eaLnBrk="1" hangingPunct="1"/>
            <a:endParaRPr lang="ru-RU"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Заголовок 13"/>
          <p:cNvSpPr>
            <a:spLocks noGrp="1"/>
          </p:cNvSpPr>
          <p:nvPr>
            <p:ph type="title"/>
          </p:nvPr>
        </p:nvSpPr>
        <p:spPr>
          <a:xfrm>
            <a:off x="571500" y="357188"/>
            <a:ext cx="8229600" cy="1143000"/>
          </a:xfrm>
        </p:spPr>
        <p:txBody>
          <a:bodyPr/>
          <a:lstStyle/>
          <a:p>
            <a:pPr eaLnBrk="1" hangingPunct="1"/>
            <a:r>
              <a:rPr lang="ru-RU" sz="2400" b="1" i="1" smtClean="0">
                <a:solidFill>
                  <a:srgbClr val="0000FF"/>
                </a:solidFill>
              </a:rPr>
              <a:t>Нами была проделана работа и на более высоком уровне. Мы представили свою работу на конкурс в Малую Академию. Тема проектной работы «Состав атмосферы в нашем городе». </a:t>
            </a:r>
          </a:p>
        </p:txBody>
      </p:sp>
      <p:sp>
        <p:nvSpPr>
          <p:cNvPr id="19" name="Текст 18"/>
          <p:cNvSpPr>
            <a:spLocks noGrp="1"/>
          </p:cNvSpPr>
          <p:nvPr>
            <p:ph type="body" sz="half" idx="3"/>
          </p:nvPr>
        </p:nvSpPr>
        <p:spPr>
          <a:xfrm>
            <a:off x="4645025" y="1643063"/>
            <a:ext cx="4041775" cy="714375"/>
          </a:xfrm>
        </p:spPr>
        <p:txBody>
          <a:bodyPr>
            <a:normAutofit fontScale="92500" lnSpcReduction="10000"/>
          </a:bodyPr>
          <a:lstStyle/>
          <a:p>
            <a:pPr eaLnBrk="1" hangingPunct="1">
              <a:defRPr/>
            </a:pPr>
            <a:r>
              <a:rPr lang="ru-RU" dirty="0" smtClean="0"/>
              <a:t>Определение состава атмосферы</a:t>
            </a:r>
            <a:endParaRPr lang="ru-RU" dirty="0"/>
          </a:p>
        </p:txBody>
      </p:sp>
      <p:sp>
        <p:nvSpPr>
          <p:cNvPr id="18" name="Содержимое 17"/>
          <p:cNvSpPr>
            <a:spLocks noGrp="1"/>
          </p:cNvSpPr>
          <p:nvPr>
            <p:ph sz="quarter" idx="2"/>
          </p:nvPr>
        </p:nvSpPr>
        <p:spPr/>
        <p:txBody>
          <a:bodyPr>
            <a:normAutofit fontScale="85000" lnSpcReduction="10000"/>
          </a:bodyPr>
          <a:lstStyle/>
          <a:p>
            <a:pPr eaLnBrk="1" hangingPunct="1">
              <a:defRPr/>
            </a:pPr>
            <a:r>
              <a:rPr lang="ru-RU" dirty="0" smtClean="0"/>
              <a:t>В этой работе была поднята проблема загазованности воздуха продуктами выхлопных газов, а также обилием садов и применением в связи с этим огромного количества химикатов при борьбе с вредителями. Работу выполнила ученица 10-го класса Минакова Мария. Руководитель проекта учитель физики </a:t>
            </a:r>
            <a:r>
              <a:rPr lang="ru-RU" dirty="0" err="1" smtClean="0"/>
              <a:t>Данилкова</a:t>
            </a:r>
            <a:r>
              <a:rPr lang="ru-RU" dirty="0" smtClean="0"/>
              <a:t> С.П.</a:t>
            </a:r>
            <a:endParaRPr lang="ru-RU" dirty="0"/>
          </a:p>
        </p:txBody>
      </p:sp>
      <p:pic>
        <p:nvPicPr>
          <p:cNvPr id="20485" name="Picture 3" descr="DSCN0955"/>
          <p:cNvPicPr>
            <a:picLocks noChangeAspect="1" noChangeArrowheads="1"/>
          </p:cNvPicPr>
          <p:nvPr/>
        </p:nvPicPr>
        <p:blipFill>
          <a:blip r:embed="rId2"/>
          <a:srcRect/>
          <a:stretch>
            <a:fillRect/>
          </a:stretch>
        </p:blipFill>
        <p:spPr bwMode="auto">
          <a:xfrm>
            <a:off x="5000625" y="2571750"/>
            <a:ext cx="3133725" cy="38671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457200" y="428625"/>
            <a:ext cx="8229600" cy="5697538"/>
          </a:xfrm>
        </p:spPr>
        <p:txBody>
          <a:bodyPr/>
          <a:lstStyle/>
          <a:p>
            <a:pPr marL="609600" indent="-609600" eaLnBrk="1" hangingPunct="1">
              <a:buFont typeface="Wingdings" pitchFamily="2" charset="2"/>
              <a:buChar char="Ø"/>
            </a:pPr>
            <a:r>
              <a:rPr lang="ru-RU" sz="2800" b="1" i="1" smtClean="0">
                <a:solidFill>
                  <a:srgbClr val="0033CC"/>
                </a:solidFill>
              </a:rPr>
              <a:t>Почему в мир высоких технологий дети не хотят учиться?</a:t>
            </a:r>
          </a:p>
          <a:p>
            <a:pPr marL="609600" indent="-609600" eaLnBrk="1" hangingPunct="1">
              <a:buFont typeface="Wingdings" pitchFamily="2" charset="2"/>
              <a:buChar char="Ø"/>
            </a:pPr>
            <a:r>
              <a:rPr lang="ru-RU" sz="2800" b="1" i="1" smtClean="0">
                <a:solidFill>
                  <a:srgbClr val="0033CC"/>
                </a:solidFill>
              </a:rPr>
              <a:t>Заинтересовать ребенка – вот задача, которая стоит перед многими педагогами современной школы</a:t>
            </a:r>
            <a:r>
              <a:rPr lang="ru-RU" sz="2800" smtClean="0"/>
              <a:t>. </a:t>
            </a:r>
            <a:endParaRPr lang="ru-RU" sz="2800" b="1" i="1" smtClean="0">
              <a:solidFill>
                <a:srgbClr val="0033CC"/>
              </a:solidFill>
            </a:endParaRPr>
          </a:p>
          <a:p>
            <a:pPr marL="609600" indent="-609600" eaLnBrk="1" hangingPunct="1">
              <a:buFont typeface="Wingdings" pitchFamily="2" charset="2"/>
              <a:buChar char="Ø"/>
            </a:pPr>
            <a:r>
              <a:rPr lang="ru-RU" sz="2800" b="1" i="1" smtClean="0">
                <a:solidFill>
                  <a:srgbClr val="0033CC"/>
                </a:solidFill>
              </a:rPr>
              <a:t>Как организовать проектную деятельность в рамках школы</a:t>
            </a:r>
          </a:p>
          <a:p>
            <a:pPr marL="609600" indent="-609600" eaLnBrk="1" hangingPunct="1">
              <a:buFont typeface="Wingdings" pitchFamily="2" charset="2"/>
              <a:buChar char="Ø"/>
            </a:pPr>
            <a:r>
              <a:rPr lang="ru-RU" sz="2800" b="1" i="1" smtClean="0">
                <a:solidFill>
                  <a:srgbClr val="0033CC"/>
                </a:solidFill>
              </a:rPr>
              <a:t>Какие результаты мы можем получить?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fade">
                                      <p:cBhvr>
                                        <p:cTn id="7" dur="500"/>
                                        <p:tgtEl>
                                          <p:spTgt spid="614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animEffect transition="in" filter="fade">
                                      <p:cBhvr>
                                        <p:cTn id="11" dur="500"/>
                                        <p:tgtEl>
                                          <p:spTgt spid="614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animEffect transition="in" filter="fade">
                                      <p:cBhvr>
                                        <p:cTn id="15" dur="500"/>
                                        <p:tgtEl>
                                          <p:spTgt spid="6147">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animEffect transition="in" filter="fade">
                                      <p:cBhvr>
                                        <p:cTn id="19" dur="500"/>
                                        <p:tgtEl>
                                          <p:spTgt spid="614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Заголовок 1"/>
          <p:cNvSpPr>
            <a:spLocks noGrp="1"/>
          </p:cNvSpPr>
          <p:nvPr>
            <p:ph type="title"/>
          </p:nvPr>
        </p:nvSpPr>
        <p:spPr>
          <a:xfrm>
            <a:off x="428625" y="285750"/>
            <a:ext cx="8229600" cy="1143000"/>
          </a:xfrm>
        </p:spPr>
        <p:txBody>
          <a:bodyPr/>
          <a:lstStyle/>
          <a:p>
            <a:pPr eaLnBrk="1" hangingPunct="1"/>
            <a:r>
              <a:rPr lang="ru-RU" sz="2400" b="1" i="1" smtClean="0">
                <a:solidFill>
                  <a:srgbClr val="0000FF"/>
                </a:solidFill>
              </a:rPr>
              <a:t>Работу выполнила ученица 10-го класса Минакова Мария. Руководитель проекта учитель физики Данилкова С.П.</a:t>
            </a:r>
          </a:p>
        </p:txBody>
      </p:sp>
      <p:pic>
        <p:nvPicPr>
          <p:cNvPr id="21507" name="Picture 2" descr="DSC01405"/>
          <p:cNvPicPr>
            <a:picLocks noChangeAspect="1" noChangeArrowheads="1"/>
          </p:cNvPicPr>
          <p:nvPr/>
        </p:nvPicPr>
        <p:blipFill>
          <a:blip r:embed="rId2"/>
          <a:srcRect/>
          <a:stretch>
            <a:fillRect/>
          </a:stretch>
        </p:blipFill>
        <p:spPr bwMode="auto">
          <a:xfrm>
            <a:off x="1357313" y="2000250"/>
            <a:ext cx="5838825" cy="43910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500188"/>
          </a:xfrm>
        </p:spPr>
        <p:txBody>
          <a:bodyPr/>
          <a:lstStyle/>
          <a:p>
            <a:pPr eaLnBrk="1" hangingPunct="1"/>
            <a:r>
              <a:rPr lang="ru-RU" sz="3600" b="1" i="1" smtClean="0">
                <a:solidFill>
                  <a:srgbClr val="0033CC"/>
                </a:solidFill>
              </a:rPr>
              <a:t>Почему в мир высоких технологий дети не хотят учиться?</a:t>
            </a:r>
          </a:p>
        </p:txBody>
      </p:sp>
      <p:sp>
        <p:nvSpPr>
          <p:cNvPr id="9220" name="Rectangle 4"/>
          <p:cNvSpPr>
            <a:spLocks noGrp="1" noChangeArrowheads="1"/>
          </p:cNvSpPr>
          <p:nvPr>
            <p:ph type="body" sz="half" idx="1"/>
          </p:nvPr>
        </p:nvSpPr>
        <p:spPr>
          <a:xfrm>
            <a:off x="468313" y="1571625"/>
            <a:ext cx="8461375" cy="2643188"/>
          </a:xfrm>
        </p:spPr>
        <p:txBody>
          <a:bodyPr/>
          <a:lstStyle/>
          <a:p>
            <a:pPr eaLnBrk="1" hangingPunct="1"/>
            <a:r>
              <a:rPr lang="ru-RU" sz="2000" smtClean="0"/>
              <a:t>С развитием телекоммуникационных связей и появлением Интернета нет недостатка в информации. Виртуальный мир переполнен информацией, причем не всегда нужной для ребенка. Зачем читать книжку, когда можно посмотреть кино, или зачем писать реферат, если его можно «скачать» из Интернета. Таким образом, появились способы более легкого достижения цели, но какой цели?</a:t>
            </a:r>
          </a:p>
          <a:p>
            <a:pPr eaLnBrk="1" hangingPunct="1">
              <a:lnSpc>
                <a:spcPct val="150000"/>
              </a:lnSpc>
            </a:pPr>
            <a:endParaRPr lang="ru-RU" sz="2000" smtClean="0"/>
          </a:p>
        </p:txBody>
      </p:sp>
      <p:pic>
        <p:nvPicPr>
          <p:cNvPr id="4100" name="Picture 14" descr="http://izhmama.ru.images.1c-bitrix-cdn.ru/upload/medialibrary/920/920e0978d0dde9cb6fb679d2a272b9ae.jpg?142122031527877"/>
          <p:cNvPicPr>
            <a:picLocks noChangeAspect="1" noChangeArrowheads="1"/>
          </p:cNvPicPr>
          <p:nvPr/>
        </p:nvPicPr>
        <p:blipFill>
          <a:blip r:embed="rId2"/>
          <a:srcRect/>
          <a:stretch>
            <a:fillRect/>
          </a:stretch>
        </p:blipFill>
        <p:spPr bwMode="auto">
          <a:xfrm>
            <a:off x="3143250" y="3571875"/>
            <a:ext cx="5214938" cy="3071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iterate type="lt">
                                    <p:tmPct val="100000"/>
                                  </p:iterate>
                                  <p:childTnLst>
                                    <p:set>
                                      <p:cBhvr>
                                        <p:cTn id="6" dur="1" fill="hold">
                                          <p:stCondLst>
                                            <p:cond delay="0"/>
                                          </p:stCondLst>
                                        </p:cTn>
                                        <p:tgtEl>
                                          <p:spTgt spid="9218"/>
                                        </p:tgtEl>
                                        <p:attrNameLst>
                                          <p:attrName>style.visibility</p:attrName>
                                        </p:attrNameLst>
                                      </p:cBhvr>
                                      <p:to>
                                        <p:strVal val="visible"/>
                                      </p:to>
                                    </p:set>
                                    <p:anim calcmode="lin" valueType="num">
                                      <p:cBhvr>
                                        <p:cTn id="7" dur="75" fill="hold"/>
                                        <p:tgtEl>
                                          <p:spTgt spid="9218"/>
                                        </p:tgtEl>
                                        <p:attrNameLst>
                                          <p:attrName>ppt_w</p:attrName>
                                        </p:attrNameLst>
                                      </p:cBhvr>
                                      <p:tavLst>
                                        <p:tav tm="0">
                                          <p:val>
                                            <p:fltVal val="0"/>
                                          </p:val>
                                        </p:tav>
                                        <p:tav tm="100000">
                                          <p:val>
                                            <p:strVal val="#ppt_w"/>
                                          </p:val>
                                        </p:tav>
                                      </p:tavLst>
                                    </p:anim>
                                    <p:anim calcmode="lin" valueType="num">
                                      <p:cBhvr>
                                        <p:cTn id="8" dur="75" fill="hold"/>
                                        <p:tgtEl>
                                          <p:spTgt spid="9218"/>
                                        </p:tgtEl>
                                        <p:attrNameLst>
                                          <p:attrName>ppt_h</p:attrName>
                                        </p:attrNameLst>
                                      </p:cBhvr>
                                      <p:tavLst>
                                        <p:tav tm="0">
                                          <p:val>
                                            <p:fltVal val="0"/>
                                          </p:val>
                                        </p:tav>
                                        <p:tav tm="100000">
                                          <p:val>
                                            <p:strVal val="#ppt_h"/>
                                          </p:val>
                                        </p:tav>
                                      </p:tavLst>
                                    </p:anim>
                                    <p:anim calcmode="lin" valueType="num">
                                      <p:cBhvr>
                                        <p:cTn id="9" dur="75" fill="hold"/>
                                        <p:tgtEl>
                                          <p:spTgt spid="9218"/>
                                        </p:tgtEl>
                                        <p:attrNameLst>
                                          <p:attrName>ppt_x</p:attrName>
                                        </p:attrNameLst>
                                      </p:cBhvr>
                                      <p:tavLst>
                                        <p:tav tm="0">
                                          <p:val>
                                            <p:fltVal val="0.5"/>
                                          </p:val>
                                        </p:tav>
                                        <p:tav tm="100000">
                                          <p:val>
                                            <p:strVal val="#ppt_x"/>
                                          </p:val>
                                        </p:tav>
                                      </p:tavLst>
                                    </p:anim>
                                    <p:anim calcmode="lin" valueType="num">
                                      <p:cBhvr>
                                        <p:cTn id="10" dur="75" fill="hold"/>
                                        <p:tgtEl>
                                          <p:spTgt spid="9218"/>
                                        </p:tgtEl>
                                        <p:attrNameLst>
                                          <p:attrName>ppt_y</p:attrName>
                                        </p:attrNameLst>
                                      </p:cBhvr>
                                      <p:tavLst>
                                        <p:tav tm="0">
                                          <p:val>
                                            <p:fltVal val="0.5"/>
                                          </p:val>
                                        </p:tav>
                                        <p:tav tm="100000">
                                          <p:val>
                                            <p:strVal val="#ppt_y"/>
                                          </p:val>
                                        </p:tav>
                                      </p:tavLst>
                                    </p:anim>
                                  </p:childTnLst>
                                </p:cTn>
                              </p:par>
                            </p:childTnLst>
                          </p:cTn>
                        </p:par>
                        <p:par>
                          <p:cTn id="11" fill="hold">
                            <p:stCondLst>
                              <p:cond delay="3450"/>
                            </p:stCondLst>
                            <p:childTnLst>
                              <p:par>
                                <p:cTn id="12" presetID="1" presetClass="entr" presetSubtype="0" fill="hold" grpId="0" nodeType="afterEffect">
                                  <p:stCondLst>
                                    <p:cond delay="0"/>
                                  </p:stCondLst>
                                  <p:iterate type="lt">
                                    <p:tmAbs val="75"/>
                                  </p:iterate>
                                  <p:childTnLst>
                                    <p:set>
                                      <p:cBhvr>
                                        <p:cTn id="13" dur="1" fill="hold">
                                          <p:stCondLst>
                                            <p:cond delay="74"/>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20"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90" name="Rectangle 6"/>
          <p:cNvSpPr>
            <a:spLocks noGrp="1" noChangeArrowheads="1"/>
          </p:cNvSpPr>
          <p:nvPr>
            <p:ph type="body" sz="half" idx="1"/>
          </p:nvPr>
        </p:nvSpPr>
        <p:spPr>
          <a:xfrm>
            <a:off x="214313" y="1928813"/>
            <a:ext cx="8643937" cy="4714875"/>
          </a:xfrm>
        </p:spPr>
        <p:txBody>
          <a:bodyPr/>
          <a:lstStyle/>
          <a:p>
            <a:pPr eaLnBrk="1" hangingPunct="1">
              <a:lnSpc>
                <a:spcPct val="150000"/>
              </a:lnSpc>
            </a:pPr>
            <a:r>
              <a:rPr lang="ru-RU" sz="2400" smtClean="0"/>
              <a:t>Интерес к любому занятию появляется тогда, когда начинает, что-то получаться, когда человек идет по пути к успеху, но если этого нет, то и откуда взяться желанию учиться. То же самое происходит со многими детьми в школе. Как заинтересовать ребенка, как заставить его мыслить самостоятельно</a:t>
            </a:r>
          </a:p>
          <a:p>
            <a:pPr eaLnBrk="1" hangingPunct="1">
              <a:lnSpc>
                <a:spcPct val="150000"/>
              </a:lnSpc>
              <a:buFontTx/>
              <a:buNone/>
            </a:pPr>
            <a:r>
              <a:rPr lang="ru-RU" sz="2400" smtClean="0"/>
              <a:t> – вот задача,  которая стоит перед</a:t>
            </a:r>
          </a:p>
          <a:p>
            <a:pPr eaLnBrk="1" hangingPunct="1">
              <a:lnSpc>
                <a:spcPct val="150000"/>
              </a:lnSpc>
              <a:buFontTx/>
              <a:buNone/>
            </a:pPr>
            <a:r>
              <a:rPr lang="ru-RU" sz="2400" smtClean="0"/>
              <a:t> многими педагогами современной школы. </a:t>
            </a:r>
          </a:p>
          <a:p>
            <a:pPr eaLnBrk="1" hangingPunct="1">
              <a:lnSpc>
                <a:spcPct val="150000"/>
              </a:lnSpc>
            </a:pPr>
            <a:endParaRPr lang="ru-RU" sz="2400" smtClean="0"/>
          </a:p>
        </p:txBody>
      </p:sp>
      <p:sp>
        <p:nvSpPr>
          <p:cNvPr id="16395" name="Rectangle 11"/>
          <p:cNvSpPr>
            <a:spLocks noGrp="1" noChangeArrowheads="1"/>
          </p:cNvSpPr>
          <p:nvPr>
            <p:ph type="title"/>
          </p:nvPr>
        </p:nvSpPr>
        <p:spPr>
          <a:xfrm>
            <a:off x="468313" y="260350"/>
            <a:ext cx="8229600" cy="2097088"/>
          </a:xfrm>
        </p:spPr>
        <p:txBody>
          <a:bodyPr/>
          <a:lstStyle/>
          <a:p>
            <a:pPr eaLnBrk="1" hangingPunct="1"/>
            <a:r>
              <a:rPr lang="ru-RU" sz="3200" b="1" i="1" smtClean="0">
                <a:solidFill>
                  <a:srgbClr val="0033CC"/>
                </a:solidFill>
              </a:rPr>
              <a:t>Заинтересовать ребенка – вот задача, которая стоит перед многими педагогами современной школы</a:t>
            </a:r>
            <a:r>
              <a:rPr lang="ru-RU" sz="3200" smtClean="0">
                <a:solidFill>
                  <a:schemeClr val="tx1"/>
                </a:solidFill>
              </a:rPr>
              <a:t>. </a:t>
            </a:r>
            <a:r>
              <a:rPr lang="ru-RU" b="1" i="1" smtClean="0">
                <a:solidFill>
                  <a:srgbClr val="0033CC"/>
                </a:solidFill>
              </a:rPr>
              <a:t/>
            </a:r>
            <a:br>
              <a:rPr lang="ru-RU" b="1" i="1" smtClean="0">
                <a:solidFill>
                  <a:srgbClr val="0033CC"/>
                </a:solidFill>
              </a:rPr>
            </a:br>
            <a:endParaRPr lang="ru-RU" b="1" smtClean="0">
              <a:solidFill>
                <a:srgbClr val="FF3300"/>
              </a:solidFill>
            </a:endParaRPr>
          </a:p>
        </p:txBody>
      </p:sp>
      <p:pic>
        <p:nvPicPr>
          <p:cNvPr id="5124" name="Picture 13" descr="http://obrazovanie-doma.ru/wp-content/uploads/%D0%93%D0%BE%D1%82%D0%BE%D0%B2-%D0%BB%D0%B8-%D1%80%D0%B5%D0%B1%D0%B5%D0%BD%D0%BE%D0%BA-%D0%BA-%D1%88%D0%BA%D0%BE%D0%BB%D0%B5-2-300x199.jpg"/>
          <p:cNvPicPr>
            <a:picLocks noChangeAspect="1" noChangeArrowheads="1"/>
          </p:cNvPicPr>
          <p:nvPr/>
        </p:nvPicPr>
        <p:blipFill>
          <a:blip r:embed="rId2"/>
          <a:srcRect/>
          <a:stretch>
            <a:fillRect/>
          </a:stretch>
        </p:blipFill>
        <p:spPr bwMode="auto">
          <a:xfrm>
            <a:off x="6357938" y="4643438"/>
            <a:ext cx="2786062" cy="1895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395"/>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iterate type="lt">
                                    <p:tmAbs val="75"/>
                                  </p:iterate>
                                  <p:childTnLst>
                                    <p:set>
                                      <p:cBhvr>
                                        <p:cTn id="9" dur="1" fill="hold">
                                          <p:stCondLst>
                                            <p:cond delay="74"/>
                                          </p:stCondLst>
                                        </p:cTn>
                                        <p:tgtEl>
                                          <p:spTgt spid="16390">
                                            <p:txEl>
                                              <p:pRg st="0" end="0"/>
                                            </p:txEl>
                                          </p:spTgt>
                                        </p:tgtEl>
                                        <p:attrNameLst>
                                          <p:attrName>style.visibility</p:attrName>
                                        </p:attrNameLst>
                                      </p:cBhvr>
                                      <p:to>
                                        <p:strVal val="visible"/>
                                      </p:to>
                                    </p:set>
                                  </p:childTnLst>
                                </p:cTn>
                              </p:par>
                            </p:childTnLst>
                          </p:cTn>
                        </p:par>
                        <p:par>
                          <p:cTn id="10" fill="hold">
                            <p:stCondLst>
                              <p:cond delay="18950"/>
                            </p:stCondLst>
                            <p:childTnLst>
                              <p:par>
                                <p:cTn id="11" presetID="1" presetClass="entr" presetSubtype="0" fill="hold" grpId="0" nodeType="afterEffect">
                                  <p:stCondLst>
                                    <p:cond delay="0"/>
                                  </p:stCondLst>
                                  <p:iterate type="lt">
                                    <p:tmAbs val="75"/>
                                  </p:iterate>
                                  <p:childTnLst>
                                    <p:set>
                                      <p:cBhvr>
                                        <p:cTn id="12" dur="1" fill="hold">
                                          <p:stCondLst>
                                            <p:cond delay="74"/>
                                          </p:stCondLst>
                                        </p:cTn>
                                        <p:tgtEl>
                                          <p:spTgt spid="16390">
                                            <p:txEl>
                                              <p:pRg st="1" end="1"/>
                                            </p:txEl>
                                          </p:spTgt>
                                        </p:tgtEl>
                                        <p:attrNameLst>
                                          <p:attrName>style.visibility</p:attrName>
                                        </p:attrNameLst>
                                      </p:cBhvr>
                                      <p:to>
                                        <p:strVal val="visible"/>
                                      </p:to>
                                    </p:set>
                                  </p:childTnLst>
                                </p:cTn>
                              </p:par>
                            </p:childTnLst>
                          </p:cTn>
                        </p:par>
                        <p:par>
                          <p:cTn id="13" fill="hold">
                            <p:stCondLst>
                              <p:cond delay="21050"/>
                            </p:stCondLst>
                            <p:childTnLst>
                              <p:par>
                                <p:cTn id="14" presetID="1" presetClass="entr" presetSubtype="0" fill="hold" grpId="0" nodeType="afterEffect">
                                  <p:stCondLst>
                                    <p:cond delay="0"/>
                                  </p:stCondLst>
                                  <p:iterate type="lt">
                                    <p:tmAbs val="75"/>
                                  </p:iterate>
                                  <p:childTnLst>
                                    <p:set>
                                      <p:cBhvr>
                                        <p:cTn id="15" dur="1" fill="hold">
                                          <p:stCondLst>
                                            <p:cond delay="74"/>
                                          </p:stCondLst>
                                        </p:cTn>
                                        <p:tgtEl>
                                          <p:spTgt spid="163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uild="p" autoUpdateAnimBg="0" advAuto="0"/>
      <p:bldP spid="1639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a:spLocks noGrp="1" noChangeArrowheads="1"/>
          </p:cNvSpPr>
          <p:nvPr>
            <p:ph type="title"/>
          </p:nvPr>
        </p:nvSpPr>
        <p:spPr>
          <a:xfrm>
            <a:off x="457200" y="500063"/>
            <a:ext cx="8229600" cy="917575"/>
          </a:xfrm>
        </p:spPr>
        <p:txBody>
          <a:bodyPr/>
          <a:lstStyle/>
          <a:p>
            <a:pPr eaLnBrk="1" hangingPunct="1"/>
            <a:r>
              <a:rPr lang="ru-RU" sz="3600" b="1" i="1" smtClean="0">
                <a:solidFill>
                  <a:srgbClr val="0033CC"/>
                </a:solidFill>
              </a:rPr>
              <a:t>Как организовать проектную деятельность в рамках школы</a:t>
            </a:r>
            <a:r>
              <a:rPr lang="ru-RU" b="1" i="1" smtClean="0">
                <a:solidFill>
                  <a:srgbClr val="0033CC"/>
                </a:solidFill>
              </a:rPr>
              <a:t/>
            </a:r>
            <a:br>
              <a:rPr lang="ru-RU" b="1" i="1" smtClean="0">
                <a:solidFill>
                  <a:srgbClr val="0033CC"/>
                </a:solidFill>
              </a:rPr>
            </a:br>
            <a:endParaRPr lang="ru-RU" b="1" smtClean="0">
              <a:solidFill>
                <a:srgbClr val="FF3300"/>
              </a:solidFill>
            </a:endParaRPr>
          </a:p>
        </p:txBody>
      </p:sp>
      <p:sp>
        <p:nvSpPr>
          <p:cNvPr id="6147" name="Содержимое 6"/>
          <p:cNvSpPr>
            <a:spLocks noGrp="1"/>
          </p:cNvSpPr>
          <p:nvPr>
            <p:ph sz="half" idx="1"/>
          </p:nvPr>
        </p:nvSpPr>
        <p:spPr>
          <a:xfrm>
            <a:off x="0" y="1600200"/>
            <a:ext cx="5500688" cy="4525963"/>
          </a:xfrm>
        </p:spPr>
        <p:txBody>
          <a:bodyPr/>
          <a:lstStyle/>
          <a:p>
            <a:pPr eaLnBrk="1" hangingPunct="1"/>
            <a:r>
              <a:rPr lang="ru-RU" sz="2400" smtClean="0"/>
              <a:t>Проект это маленькая исследовательская работа, где каждый  учащийся может проявить себя. Проектная работа может быть индивидуальна, где участвуют только учитель и ученик. А может быть и коллективная, именно такой вид деятельности я и нашла для себя наиболее продуктивным и интересным. </a:t>
            </a:r>
          </a:p>
        </p:txBody>
      </p:sp>
      <p:pic>
        <p:nvPicPr>
          <p:cNvPr id="6148" name="Picture 4"/>
          <p:cNvPicPr>
            <a:picLocks noChangeAspect="1" noChangeArrowheads="1"/>
          </p:cNvPicPr>
          <p:nvPr/>
        </p:nvPicPr>
        <p:blipFill>
          <a:blip r:embed="rId2"/>
          <a:srcRect/>
          <a:stretch>
            <a:fillRect/>
          </a:stretch>
        </p:blipFill>
        <p:spPr bwMode="auto">
          <a:xfrm>
            <a:off x="5286375" y="1500188"/>
            <a:ext cx="3617913" cy="4497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74756"/>
                                        </p:tgtEl>
                                        <p:attrNameLst>
                                          <p:attrName>style.visibility</p:attrName>
                                        </p:attrNameLst>
                                      </p:cBhvr>
                                      <p:to>
                                        <p:strVal val="visible"/>
                                      </p:to>
                                    </p:set>
                                    <p:anim calcmode="lin" valueType="num">
                                      <p:cBhvr>
                                        <p:cTn id="7" dur="500" fill="hold"/>
                                        <p:tgtEl>
                                          <p:spTgt spid="74756"/>
                                        </p:tgtEl>
                                        <p:attrNameLst>
                                          <p:attrName>ppt_w</p:attrName>
                                        </p:attrNameLst>
                                      </p:cBhvr>
                                      <p:tavLst>
                                        <p:tav tm="0">
                                          <p:val>
                                            <p:fltVal val="0"/>
                                          </p:val>
                                        </p:tav>
                                        <p:tav tm="100000">
                                          <p:val>
                                            <p:strVal val="#ppt_w"/>
                                          </p:val>
                                        </p:tav>
                                      </p:tavLst>
                                    </p:anim>
                                    <p:anim calcmode="lin" valueType="num">
                                      <p:cBhvr>
                                        <p:cTn id="8" dur="500" fill="hold"/>
                                        <p:tgtEl>
                                          <p:spTgt spid="74756"/>
                                        </p:tgtEl>
                                        <p:attrNameLst>
                                          <p:attrName>ppt_h</p:attrName>
                                        </p:attrNameLst>
                                      </p:cBhvr>
                                      <p:tavLst>
                                        <p:tav tm="0">
                                          <p:val>
                                            <p:fltVal val="0"/>
                                          </p:val>
                                        </p:tav>
                                        <p:tav tm="100000">
                                          <p:val>
                                            <p:strVal val="#ppt_h"/>
                                          </p:val>
                                        </p:tav>
                                      </p:tavLst>
                                    </p:anim>
                                    <p:animEffect transition="in" filter="fade">
                                      <p:cBhvr>
                                        <p:cTn id="9" dur="5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rgbClr val="CCFFFF"/>
            </a:gs>
            <a:gs pos="100000">
              <a:srgbClr val="66FFFF"/>
            </a:gs>
          </a:gsLst>
          <a:lin ang="5400000" scaled="1"/>
        </a:gradFill>
        <a:effectLst/>
      </p:bgPr>
    </p:bg>
    <p:spTree>
      <p:nvGrpSpPr>
        <p:cNvPr id="1" name=""/>
        <p:cNvGrpSpPr/>
        <p:nvPr/>
      </p:nvGrpSpPr>
      <p:grpSpPr>
        <a:xfrm>
          <a:off x="0" y="0"/>
          <a:ext cx="0" cy="0"/>
          <a:chOff x="0" y="0"/>
          <a:chExt cx="0" cy="0"/>
        </a:xfrm>
      </p:grpSpPr>
      <p:sp>
        <p:nvSpPr>
          <p:cNvPr id="7170" name="Заголовок 6"/>
          <p:cNvSpPr>
            <a:spLocks noGrp="1"/>
          </p:cNvSpPr>
          <p:nvPr>
            <p:ph type="title"/>
          </p:nvPr>
        </p:nvSpPr>
        <p:spPr>
          <a:xfrm>
            <a:off x="457200" y="0"/>
            <a:ext cx="8229600" cy="857250"/>
          </a:xfrm>
        </p:spPr>
        <p:txBody>
          <a:bodyPr/>
          <a:lstStyle/>
          <a:p>
            <a:pPr eaLnBrk="1" hangingPunct="1"/>
            <a:r>
              <a:rPr lang="ru-RU" sz="3600" b="1" i="1" smtClean="0">
                <a:solidFill>
                  <a:srgbClr val="0033CC"/>
                </a:solidFill>
              </a:rPr>
              <a:t>С чего начать?</a:t>
            </a:r>
          </a:p>
        </p:txBody>
      </p:sp>
      <p:sp>
        <p:nvSpPr>
          <p:cNvPr id="22533" name="Rectangle 5"/>
          <p:cNvSpPr>
            <a:spLocks noGrp="1" noChangeArrowheads="1"/>
          </p:cNvSpPr>
          <p:nvPr>
            <p:ph type="body" sz="half" idx="4294967295"/>
          </p:nvPr>
        </p:nvSpPr>
        <p:spPr>
          <a:xfrm>
            <a:off x="0" y="1600200"/>
            <a:ext cx="4038600" cy="4525963"/>
          </a:xfrm>
        </p:spPr>
        <p:txBody>
          <a:bodyPr/>
          <a:lstStyle/>
          <a:p>
            <a:pPr eaLnBrk="1" hangingPunct="1">
              <a:lnSpc>
                <a:spcPct val="150000"/>
              </a:lnSpc>
              <a:buFont typeface="Wingdings" pitchFamily="2" charset="2"/>
              <a:buNone/>
            </a:pPr>
            <a:r>
              <a:rPr lang="ru-RU" sz="1600" smtClean="0"/>
              <a:t>            </a:t>
            </a:r>
            <a:endParaRPr lang="en-US" sz="2000" b="1" smtClean="0"/>
          </a:p>
          <a:p>
            <a:pPr eaLnBrk="1" hangingPunct="1">
              <a:lnSpc>
                <a:spcPct val="150000"/>
              </a:lnSpc>
              <a:buFont typeface="Wingdings" pitchFamily="2" charset="2"/>
              <a:buNone/>
            </a:pPr>
            <a:endParaRPr lang="ru-RU" sz="2000" b="1" smtClean="0"/>
          </a:p>
          <a:p>
            <a:pPr eaLnBrk="1" hangingPunct="1">
              <a:lnSpc>
                <a:spcPct val="90000"/>
              </a:lnSpc>
              <a:buFontTx/>
              <a:buNone/>
            </a:pPr>
            <a:endParaRPr lang="ru-RU" sz="2400" smtClean="0"/>
          </a:p>
          <a:p>
            <a:pPr eaLnBrk="1" hangingPunct="1">
              <a:lnSpc>
                <a:spcPct val="90000"/>
              </a:lnSpc>
            </a:pPr>
            <a:endParaRPr lang="ru-RU" sz="2400" smtClean="0"/>
          </a:p>
        </p:txBody>
      </p:sp>
      <p:sp>
        <p:nvSpPr>
          <p:cNvPr id="7172" name="Содержимое 7"/>
          <p:cNvSpPr>
            <a:spLocks noGrp="1"/>
          </p:cNvSpPr>
          <p:nvPr>
            <p:ph sz="half" idx="4294967295"/>
          </p:nvPr>
        </p:nvSpPr>
        <p:spPr>
          <a:xfrm>
            <a:off x="0" y="785813"/>
            <a:ext cx="9144000" cy="2286000"/>
          </a:xfrm>
        </p:spPr>
        <p:txBody>
          <a:bodyPr/>
          <a:lstStyle/>
          <a:p>
            <a:pPr eaLnBrk="1" hangingPunct="1"/>
            <a:r>
              <a:rPr lang="ru-RU" sz="2400" smtClean="0"/>
              <a:t>Я объявляю детям тему проектной работы, и предлагаю возможные направления, по которым можно вести исследования или сбор информации. И дети начинают работать. Самое интересное, что родители, которые в силу                                своей занятости, обычно все сваливающие на школу и репетиторов, тоже подключаются к этому занятию. </a:t>
            </a:r>
          </a:p>
          <a:p>
            <a:pPr eaLnBrk="1" hangingPunct="1"/>
            <a:endParaRPr lang="ru-RU" sz="2400" smtClean="0"/>
          </a:p>
        </p:txBody>
      </p:sp>
      <p:pic>
        <p:nvPicPr>
          <p:cNvPr id="7173" name="Picture 8" descr="C:\Users\Интернет\Pictures\проектная деятельность\DSC01446.JPG"/>
          <p:cNvPicPr>
            <a:picLocks noChangeAspect="1" noChangeArrowheads="1"/>
          </p:cNvPicPr>
          <p:nvPr/>
        </p:nvPicPr>
        <p:blipFill>
          <a:blip r:embed="rId3"/>
          <a:srcRect/>
          <a:stretch>
            <a:fillRect/>
          </a:stretch>
        </p:blipFill>
        <p:spPr bwMode="auto">
          <a:xfrm>
            <a:off x="1857375" y="3143250"/>
            <a:ext cx="5000625" cy="3357563"/>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 to="" calcmode="lin" valueType="num">
                                      <p:cBhvr>
                                        <p:cTn id="7" dur="1" fill="hold"/>
                                        <p:tgtEl>
                                          <p:spTgt spid="2253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6"/>
          <p:cNvSpPr>
            <a:spLocks noGrp="1"/>
          </p:cNvSpPr>
          <p:nvPr>
            <p:ph type="title"/>
          </p:nvPr>
        </p:nvSpPr>
        <p:spPr>
          <a:xfrm>
            <a:off x="457200" y="274638"/>
            <a:ext cx="8229600" cy="1082675"/>
          </a:xfrm>
        </p:spPr>
        <p:txBody>
          <a:bodyPr/>
          <a:lstStyle/>
          <a:p>
            <a:pPr eaLnBrk="1" hangingPunct="1"/>
            <a:r>
              <a:rPr lang="ru-RU" sz="3600" b="1" i="1" smtClean="0">
                <a:solidFill>
                  <a:srgbClr val="0033CC"/>
                </a:solidFill>
              </a:rPr>
              <a:t>«Строение кристаллических и аморфных тел» </a:t>
            </a:r>
          </a:p>
        </p:txBody>
      </p:sp>
      <p:sp>
        <p:nvSpPr>
          <p:cNvPr id="8195" name="Текст 7"/>
          <p:cNvSpPr>
            <a:spLocks noGrp="1"/>
          </p:cNvSpPr>
          <p:nvPr>
            <p:ph type="body" sz="half" idx="1"/>
          </p:nvPr>
        </p:nvSpPr>
        <p:spPr>
          <a:xfrm>
            <a:off x="0" y="1571625"/>
            <a:ext cx="4143375" cy="4714875"/>
          </a:xfrm>
        </p:spPr>
        <p:txBody>
          <a:bodyPr/>
          <a:lstStyle/>
          <a:p>
            <a:pPr eaLnBrk="1" hangingPunct="1">
              <a:buFontTx/>
              <a:buNone/>
            </a:pPr>
            <a:r>
              <a:rPr lang="ru-RU" sz="2400" smtClean="0"/>
              <a:t> В 7-м классе дети только начинают знакомиться со свойствами и строением веществ. Каждому желающему было предложено вырастить самостоятельно в домашних условиях кристалл. Это было только начало! </a:t>
            </a:r>
          </a:p>
        </p:txBody>
      </p:sp>
      <p:pic>
        <p:nvPicPr>
          <p:cNvPr id="8196" name="Picture 11" descr="C:\Users\Интернет\Pictures\проектная деятельность\DSC01443.JPG"/>
          <p:cNvPicPr>
            <a:picLocks noChangeAspect="1" noChangeArrowheads="1"/>
          </p:cNvPicPr>
          <p:nvPr/>
        </p:nvPicPr>
        <p:blipFill>
          <a:blip r:embed="rId2"/>
          <a:srcRect/>
          <a:stretch>
            <a:fillRect/>
          </a:stretch>
        </p:blipFill>
        <p:spPr bwMode="auto">
          <a:xfrm>
            <a:off x="4071938" y="1643063"/>
            <a:ext cx="4786312" cy="471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ru-RU" sz="3600" b="1" i="1" smtClean="0">
                <a:solidFill>
                  <a:srgbClr val="0033CC"/>
                </a:solidFill>
              </a:rPr>
              <a:t>Практическая работа в проектной деятельности</a:t>
            </a:r>
          </a:p>
        </p:txBody>
      </p:sp>
      <p:sp>
        <p:nvSpPr>
          <p:cNvPr id="9219" name="Текст 13"/>
          <p:cNvSpPr>
            <a:spLocks noGrp="1"/>
          </p:cNvSpPr>
          <p:nvPr>
            <p:ph type="body" sz="half" idx="1"/>
          </p:nvPr>
        </p:nvSpPr>
        <p:spPr>
          <a:xfrm>
            <a:off x="0" y="1357313"/>
            <a:ext cx="4495800" cy="5214937"/>
          </a:xfrm>
        </p:spPr>
        <p:txBody>
          <a:bodyPr/>
          <a:lstStyle/>
          <a:p>
            <a:pPr eaLnBrk="1" hangingPunct="1"/>
            <a:r>
              <a:rPr lang="ru-RU" sz="2400" smtClean="0"/>
              <a:t>Далее  приходилось с каждым работать индивидуально, консультировать, предлагать идеи, делать совместные выводы. В результате это вылилось в большую работу всего детского коллектива. Они общались между собой, приносили выращенные кристаллы, делились опытом, в конце концов работа кипела! </a:t>
            </a:r>
          </a:p>
        </p:txBody>
      </p:sp>
      <p:pic>
        <p:nvPicPr>
          <p:cNvPr id="9220" name="Picture 20" descr="C:\Users\Интернет\Pictures\проектная деятельность\DSC01449.JPG"/>
          <p:cNvPicPr>
            <a:picLocks noChangeAspect="1" noChangeArrowheads="1"/>
          </p:cNvPicPr>
          <p:nvPr/>
        </p:nvPicPr>
        <p:blipFill>
          <a:blip r:embed="rId2"/>
          <a:srcRect/>
          <a:stretch>
            <a:fillRect/>
          </a:stretch>
        </p:blipFill>
        <p:spPr bwMode="auto">
          <a:xfrm>
            <a:off x="4643438" y="1500188"/>
            <a:ext cx="4214812" cy="5000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strVal val="#ppt_w*0.70"/>
                                          </p:val>
                                        </p:tav>
                                        <p:tav tm="100000">
                                          <p:val>
                                            <p:strVal val="#ppt_w"/>
                                          </p:val>
                                        </p:tav>
                                      </p:tavLst>
                                    </p:anim>
                                    <p:anim calcmode="lin" valueType="num">
                                      <p:cBhvr>
                                        <p:cTn id="8" dur="1000" fill="hold"/>
                                        <p:tgtEl>
                                          <p:spTgt spid="27650"/>
                                        </p:tgtEl>
                                        <p:attrNameLst>
                                          <p:attrName>ppt_h</p:attrName>
                                        </p:attrNameLst>
                                      </p:cBhvr>
                                      <p:tavLst>
                                        <p:tav tm="0">
                                          <p:val>
                                            <p:strVal val="#ppt_h"/>
                                          </p:val>
                                        </p:tav>
                                        <p:tav tm="100000">
                                          <p:val>
                                            <p:strVal val="#ppt_h"/>
                                          </p:val>
                                        </p:tav>
                                      </p:tavLst>
                                    </p:anim>
                                    <p:animEffect transition="in" filter="fade">
                                      <p:cBhvr>
                                        <p:cTn id="9" dur="1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7"/>
          <p:cNvSpPr>
            <a:spLocks noGrp="1"/>
          </p:cNvSpPr>
          <p:nvPr>
            <p:ph type="title"/>
          </p:nvPr>
        </p:nvSpPr>
        <p:spPr>
          <a:xfrm>
            <a:off x="457200" y="0"/>
            <a:ext cx="8229600" cy="1143000"/>
          </a:xfrm>
        </p:spPr>
        <p:txBody>
          <a:bodyPr/>
          <a:lstStyle/>
          <a:p>
            <a:pPr eaLnBrk="1" hangingPunct="1"/>
            <a:r>
              <a:rPr lang="ru-RU" sz="3600" b="1" i="1" smtClean="0">
                <a:solidFill>
                  <a:srgbClr val="0033CC"/>
                </a:solidFill>
              </a:rPr>
              <a:t>Теоретическая работа в проектной деятельности</a:t>
            </a:r>
            <a:endParaRPr lang="ru-RU" sz="3600" smtClean="0"/>
          </a:p>
        </p:txBody>
      </p:sp>
      <p:sp>
        <p:nvSpPr>
          <p:cNvPr id="10243" name="Текст 8"/>
          <p:cNvSpPr>
            <a:spLocks noGrp="1"/>
          </p:cNvSpPr>
          <p:nvPr>
            <p:ph type="body" sz="half" idx="1"/>
          </p:nvPr>
        </p:nvSpPr>
        <p:spPr>
          <a:xfrm>
            <a:off x="0" y="1214438"/>
            <a:ext cx="9144000" cy="1785937"/>
          </a:xfrm>
        </p:spPr>
        <p:txBody>
          <a:bodyPr/>
          <a:lstStyle/>
          <a:p>
            <a:pPr eaLnBrk="1" hangingPunct="1"/>
            <a:r>
              <a:rPr lang="ru-RU" sz="2400" smtClean="0"/>
              <a:t>Затем  каждому было предложено и теоретическое задание, одни изучали аморфные тела и делали с ними опыты, другие изучали типы кристаллических решеток, третьи искали информацию о способах выращивания кристаллов в лабораторных условиях. </a:t>
            </a:r>
          </a:p>
          <a:p>
            <a:pPr eaLnBrk="1" hangingPunct="1"/>
            <a:endParaRPr lang="ru-RU" sz="2400" smtClean="0"/>
          </a:p>
        </p:txBody>
      </p:sp>
      <p:pic>
        <p:nvPicPr>
          <p:cNvPr id="10244" name="Picture 13" descr="C:\Users\Интернет\Pictures\проектная деятельность\DSC01474.JPG"/>
          <p:cNvPicPr>
            <a:picLocks noChangeAspect="1" noChangeArrowheads="1"/>
          </p:cNvPicPr>
          <p:nvPr/>
        </p:nvPicPr>
        <p:blipFill>
          <a:blip r:embed="rId2"/>
          <a:srcRect/>
          <a:stretch>
            <a:fillRect/>
          </a:stretch>
        </p:blipFill>
        <p:spPr bwMode="auto">
          <a:xfrm>
            <a:off x="2143125" y="3214688"/>
            <a:ext cx="571500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1065</TotalTime>
  <Words>645</Words>
  <Application>Microsoft PowerPoint</Application>
  <PresentationFormat>Экран (4:3)</PresentationFormat>
  <Paragraphs>40</Paragraphs>
  <Slides>20</Slides>
  <Notes>1</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20</vt:i4>
      </vt:variant>
    </vt:vector>
  </HeadingPairs>
  <TitlesOfParts>
    <vt:vector size="23" baseType="lpstr">
      <vt:lpstr>Arial</vt:lpstr>
      <vt:lpstr>Wingdings</vt:lpstr>
      <vt:lpstr>Оформление по умолчанию</vt:lpstr>
      <vt:lpstr>Слайд 1</vt:lpstr>
      <vt:lpstr>Слайд 2</vt:lpstr>
      <vt:lpstr>Почему в мир высоких технологий дети не хотят учиться?</vt:lpstr>
      <vt:lpstr>Заинтересовать ребенка – вот задача, которая стоит перед многими педагогами современной школы.  </vt:lpstr>
      <vt:lpstr>Как организовать проектную деятельность в рамках школы </vt:lpstr>
      <vt:lpstr>С чего начать?</vt:lpstr>
      <vt:lpstr>«Строение кристаллических и аморфных тел» </vt:lpstr>
      <vt:lpstr>Практическая работа в проектной деятельности</vt:lpstr>
      <vt:lpstr>Теоретическая работа в проектной деятельности</vt:lpstr>
      <vt:lpstr>Защита проектов !</vt:lpstr>
      <vt:lpstr>Слайд 11</vt:lpstr>
      <vt:lpstr>Слайд 12</vt:lpstr>
      <vt:lpstr>Слайд 13</vt:lpstr>
      <vt:lpstr>Что же там вырастили старшие ребята?</vt:lpstr>
      <vt:lpstr>Работа удалась – ученик доволен!</vt:lpstr>
      <vt:lpstr>Даже те ребята, которые не приняли участие в проекте были очень заинтересованы!</vt:lpstr>
      <vt:lpstr>Такая физика останется в памяти!</vt:lpstr>
      <vt:lpstr>Защита проектов на школьном уровне</vt:lpstr>
      <vt:lpstr>Нами была проделана работа и на более высоком уровне. Мы представили свою работу на конкурс в Малую Академию. Тема проектной работы «Состав атмосферы в нашем городе». </vt:lpstr>
      <vt:lpstr>Работу выполнила ученица 10-го класса Минакова Мария. Руководитель проекта учитель физики Данилкова С.П.</vt:lpstr>
    </vt:vector>
  </TitlesOfParts>
  <Company>_</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_</dc:creator>
  <cp:lastModifiedBy>Интернет</cp:lastModifiedBy>
  <cp:revision>46</cp:revision>
  <dcterms:created xsi:type="dcterms:W3CDTF">2006-04-13T07:17:23Z</dcterms:created>
  <dcterms:modified xsi:type="dcterms:W3CDTF">2015-06-26T10:04:12Z</dcterms:modified>
</cp:coreProperties>
</file>